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2" r:id="rId7"/>
    <p:sldId id="272" r:id="rId8"/>
    <p:sldId id="271" r:id="rId9"/>
    <p:sldId id="265" r:id="rId10"/>
    <p:sldId id="260" r:id="rId11"/>
    <p:sldId id="267" r:id="rId12"/>
    <p:sldId id="26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66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8757" autoAdjust="0"/>
  </p:normalViewPr>
  <p:slideViewPr>
    <p:cSldViewPr>
      <p:cViewPr varScale="1">
        <p:scale>
          <a:sx n="112" d="100"/>
          <a:sy n="112" d="100"/>
        </p:scale>
        <p:origin x="160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921E-68B8-4188-A84C-1DB59E4411CA}" type="datetimeFigureOut">
              <a:rPr lang="en-GB" smtClean="0"/>
              <a:t>05/12/2016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B6ED8-4F2A-4F16-8BB4-C5D575B9E4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18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6ED8-4F2A-4F16-8BB4-C5D575B9E43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07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6ED8-4F2A-4F16-8BB4-C5D575B9E43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71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E832-A6BD-4552-9C35-B1411257C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0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FF23-EA39-4979-BF4E-9EB629665C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6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D0D4-4A52-48A1-A008-332A42BD39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9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9656-61B3-44EE-BE01-197380D836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8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35BD-17CF-4D48-9884-989FB2129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2384" y="6229821"/>
            <a:ext cx="1455440" cy="367531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31840" y="6376243"/>
            <a:ext cx="292568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A3390C6-39D6-40A8-9680-9BEB64B264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98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376" y="6301829"/>
            <a:ext cx="1455440" cy="43953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31840" y="6376243"/>
            <a:ext cx="2925688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fld id="{7A3390C6-39D6-40A8-9680-9BEB64B26439}" type="slidenum">
              <a:rPr lang="en-GB" smtClean="0"/>
              <a:pPr/>
              <a:t>‹#›</a:t>
            </a:fld>
            <a:r>
              <a:rPr lang="en-GB" dirty="0" smtClean="0"/>
              <a:t>/12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26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7E42-89B1-473A-BFCB-4C6FAEEF3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7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5332-919A-4EFB-BB43-6D9FABBCC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8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7B05-8938-42E5-BF1F-F2052EF531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97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8F6E-E0F6-4297-8E12-91C197C6E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0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426D-5B11-4EE7-A35A-190857634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2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0801-5E6F-4F11-B742-91D88F3463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17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.uk/url?sa=i&amp;rct=j&amp;q=&amp;esrc=s&amp;source=images&amp;cd=&amp;cad=rja&amp;uact=8&amp;ved=0CAcQjRw&amp;url=http://www.psi.manchester.ac.uk/&amp;ei=EcLAVJizFYbsUsWtgbAK&amp;bvm=bv.83829542,d.d24&amp;psig=AFQjCNFNmDexgvSKX9TLV9SOSmPcYq1kog&amp;ust=1422004160539541" TargetMode="External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9" descr="https://encrypted-tbn0.gstatic.com/images?q=tbn:ANd9GcSBqWhClF-G3ZDLt5pEVsdTxdveNDpUee9lgxVxIWatpU6G2ywNF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535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9" descr="Lancaster Univers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345238"/>
            <a:ext cx="116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6"/>
          <p:cNvSpPr txBox="1"/>
          <p:nvPr/>
        </p:nvSpPr>
        <p:spPr>
          <a:xfrm>
            <a:off x="1439095" y="97879"/>
            <a:ext cx="2389161" cy="769441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00206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75E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GB" sz="14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9" name="banner-flag" descr="European Commission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940425"/>
            <a:ext cx="1168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3" descr="https://www.pi-network.eu/news/marie-curie-actions-on-the-last-lap-to-horizon-2020/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04775"/>
            <a:ext cx="784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Box 36"/>
          <p:cNvSpPr txBox="1">
            <a:spLocks noChangeArrowheads="1"/>
          </p:cNvSpPr>
          <p:nvPr/>
        </p:nvSpPr>
        <p:spPr bwMode="auto">
          <a:xfrm>
            <a:off x="4752975" y="223838"/>
            <a:ext cx="3157538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Marie Skłodowska-Curie Initial Training Network</a:t>
            </a:r>
          </a:p>
        </p:txBody>
      </p:sp>
      <p:sp>
        <p:nvSpPr>
          <p:cNvPr id="78" name="Rectangle 59"/>
          <p:cNvSpPr>
            <a:spLocks noChangeArrowheads="1"/>
          </p:cNvSpPr>
          <p:nvPr/>
        </p:nvSpPr>
        <p:spPr bwMode="auto">
          <a:xfrm>
            <a:off x="0" y="736515"/>
            <a:ext cx="7105650" cy="26161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40000"/>
                <a:lumOff val="60000"/>
                <a:alpha val="57000"/>
              </a:schemeClr>
            </a:glow>
            <a:softEdge rad="3175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Postgraduate Research on Dilute Metamorphic Nanostructures and Metamaterials in Semiconductor Photonics </a:t>
            </a:r>
          </a:p>
        </p:txBody>
      </p:sp>
      <p:pic>
        <p:nvPicPr>
          <p:cNvPr id="9" name="Picture 2" descr="https://www.sheffield.ac.uk/ourplan/wp-content/uploads/2015/11/TUOS_Logo_CM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3"/>
          <a:stretch/>
        </p:blipFill>
        <p:spPr bwMode="auto">
          <a:xfrm>
            <a:off x="35496" y="6021288"/>
            <a:ext cx="1619672" cy="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09186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2000">
          <a:solidFill>
            <a:srgbClr val="09186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rgbClr val="09186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09186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Lucas Pinel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2AD3FE-12D1-43BA-B110-CB4920141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APDs with ultra-thin avalanche region for sensitive X-ray detection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62292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Lucas Pinel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79715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tx2"/>
                </a:solidFill>
              </a:rPr>
              <a:t>PROMIS Mid-Term </a:t>
            </a:r>
            <a:r>
              <a:rPr lang="en-GB" sz="2400" b="1" dirty="0">
                <a:solidFill>
                  <a:schemeClr val="tx2"/>
                </a:solidFill>
              </a:rPr>
              <a:t>R</a:t>
            </a:r>
            <a:r>
              <a:rPr lang="en-GB" sz="2400" b="1" dirty="0" smtClean="0">
                <a:solidFill>
                  <a:schemeClr val="tx2"/>
                </a:solidFill>
              </a:rPr>
              <a:t>eview</a:t>
            </a:r>
          </a:p>
          <a:p>
            <a:pPr algn="r"/>
            <a:r>
              <a:rPr lang="en-GB" sz="2400" b="1" dirty="0" smtClean="0">
                <a:solidFill>
                  <a:schemeClr val="tx2"/>
                </a:solidFill>
              </a:rPr>
              <a:t>London, 7</a:t>
            </a:r>
            <a:r>
              <a:rPr lang="en-GB" sz="2400" b="1" baseline="30000" dirty="0" smtClean="0">
                <a:solidFill>
                  <a:schemeClr val="tx2"/>
                </a:solidFill>
              </a:rPr>
              <a:t>th</a:t>
            </a:r>
            <a:r>
              <a:rPr lang="en-GB" sz="2400" b="1" dirty="0" smtClean="0">
                <a:solidFill>
                  <a:schemeClr val="tx2"/>
                </a:solidFill>
              </a:rPr>
              <a:t>-8</a:t>
            </a:r>
            <a:r>
              <a:rPr lang="en-GB" sz="2400" b="1" baseline="30000" dirty="0" smtClean="0">
                <a:solidFill>
                  <a:schemeClr val="tx2"/>
                </a:solidFill>
              </a:rPr>
              <a:t>th</a:t>
            </a:r>
            <a:r>
              <a:rPr lang="en-GB" sz="2400" b="1" dirty="0" smtClean="0">
                <a:solidFill>
                  <a:schemeClr val="tx2"/>
                </a:solidFill>
              </a:rPr>
              <a:t> December 2016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Output within PROMIS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604664"/>
          </a:xfrm>
        </p:spPr>
        <p:txBody>
          <a:bodyPr/>
          <a:lstStyle/>
          <a:p>
            <a:r>
              <a:rPr lang="en-GB" dirty="0"/>
              <a:t>Workshops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6336" y="4322222"/>
            <a:ext cx="1458337" cy="1608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81082"/>
            <a:ext cx="2030577" cy="740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8456"/>
            <a:ext cx="1558908" cy="22048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51520" y="2348880"/>
            <a:ext cx="7352977" cy="836873"/>
          </a:xfrm>
          <a:prstGeom prst="rect">
            <a:avLst/>
          </a:prstGeom>
        </p:spPr>
        <p:txBody>
          <a:bodyPr/>
          <a:lstStyle>
            <a:lvl1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</a:defRPr>
            </a:lvl1pPr>
            <a:lvl2pPr marL="742950" indent="-285750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</a:defRPr>
            </a:lvl2pPr>
            <a:lvl3pPr marL="1143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</a:defRPr>
            </a:lvl3pPr>
            <a:lvl4pPr marL="1600200" indent="-228600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</a:defRPr>
            </a:lvl4pPr>
            <a:lvl5pPr marL="20574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9pPr>
          </a:lstStyle>
          <a:p>
            <a:r>
              <a:rPr lang="en-GB" dirty="0"/>
              <a:t>Poster at International MBE </a:t>
            </a:r>
            <a:r>
              <a:rPr lang="en-GB" dirty="0" smtClean="0"/>
              <a:t>Conference</a:t>
            </a:r>
            <a:r>
              <a:rPr lang="en-GB" sz="2000" dirty="0" smtClean="0"/>
              <a:t> – </a:t>
            </a:r>
            <a:r>
              <a:rPr lang="en-GB" dirty="0" smtClean="0"/>
              <a:t>Sept. 16</a:t>
            </a:r>
          </a:p>
          <a:p>
            <a:pPr marL="0" indent="0">
              <a:buNone/>
            </a:pPr>
            <a:r>
              <a:rPr lang="en-GB" sz="1800" dirty="0" smtClean="0"/>
              <a:t>“Improving Wet Etching of </a:t>
            </a:r>
            <a:r>
              <a:rPr lang="en-GB" sz="1800" dirty="0" err="1" smtClean="0"/>
              <a:t>InGaAs</a:t>
            </a:r>
            <a:r>
              <a:rPr lang="en-GB" sz="1800" dirty="0" smtClean="0"/>
              <a:t>/</a:t>
            </a:r>
            <a:r>
              <a:rPr lang="en-GB" sz="1800" dirty="0" err="1" smtClean="0"/>
              <a:t>AlGaAsSb</a:t>
            </a:r>
            <a:r>
              <a:rPr lang="en-GB" sz="1800" dirty="0" smtClean="0"/>
              <a:t> Avalanche Photodiodes”</a:t>
            </a:r>
            <a:endParaRPr lang="en-GB" sz="18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3528" y="4581128"/>
            <a:ext cx="8229600" cy="9361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</a:defRPr>
            </a:lvl1pPr>
            <a:lvl2pPr marL="742950" indent="-285750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</a:defRPr>
            </a:lvl2pPr>
            <a:lvl3pPr marL="1143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</a:defRPr>
            </a:lvl3pPr>
            <a:lvl4pPr marL="1600200" indent="-228600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</a:defRPr>
            </a:lvl4pPr>
            <a:lvl5pPr marL="20574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9pPr>
          </a:lstStyle>
          <a:p>
            <a:r>
              <a:rPr lang="en-GB" dirty="0"/>
              <a:t>Outreach: Photonics stand at </a:t>
            </a:r>
            <a:r>
              <a:rPr lang="en-GB" sz="2200" dirty="0"/>
              <a:t>STEM</a:t>
            </a:r>
            <a:r>
              <a:rPr lang="en-GB" dirty="0"/>
              <a:t> for </a:t>
            </a:r>
            <a:r>
              <a:rPr lang="en-GB" dirty="0" smtClean="0"/>
              <a:t>Girls </a:t>
            </a:r>
            <a:r>
              <a:rPr lang="en-GB" dirty="0"/>
              <a:t>event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Sheffield, April </a:t>
            </a:r>
            <a:r>
              <a:rPr lang="en-GB" dirty="0" smtClean="0"/>
              <a:t>2016 (nearly 450 attendees)</a:t>
            </a:r>
            <a:endParaRPr lang="en-GB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94065" y="3712746"/>
            <a:ext cx="6970423" cy="58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91860"/>
                </a:solidFill>
              </a:rPr>
              <a:t>Secondment in Universidad de Cádiz (TEM)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10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690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Future work and aspiration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556010"/>
            <a:ext cx="5338936" cy="187220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Outcome of PROMIS</a:t>
            </a:r>
            <a:r>
              <a:rPr lang="en-GB" dirty="0" smtClean="0"/>
              <a:t>:</a:t>
            </a:r>
          </a:p>
          <a:p>
            <a:r>
              <a:rPr lang="en-GB" dirty="0" smtClean="0"/>
              <a:t>Network</a:t>
            </a:r>
          </a:p>
          <a:p>
            <a:r>
              <a:rPr lang="en-GB" dirty="0" smtClean="0"/>
              <a:t>Multicultural work experience</a:t>
            </a:r>
          </a:p>
          <a:p>
            <a:r>
              <a:rPr lang="en-GB" dirty="0" smtClean="0"/>
              <a:t>Boost on language skills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5" y="1542998"/>
            <a:ext cx="2197591" cy="1466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35177"/>
            <a:ext cx="2247119" cy="1498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18" y="3284984"/>
            <a:ext cx="2415622" cy="165696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02544" y="5013176"/>
            <a:ext cx="5338936" cy="18722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  <a:latin typeface="+mn-lt"/>
                <a:ea typeface="+mn-e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  <a:latin typeface="+mn-lt"/>
                <a:ea typeface="+mn-e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  <a:latin typeface="+mn-lt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u="sng" kern="0" dirty="0" smtClean="0"/>
              <a:t>Aspirations after PROMIS</a:t>
            </a:r>
            <a:r>
              <a:rPr lang="en-GB" kern="0" dirty="0" smtClean="0"/>
              <a:t>:</a:t>
            </a:r>
          </a:p>
          <a:p>
            <a:pPr marL="0" indent="0">
              <a:buNone/>
            </a:pPr>
            <a:r>
              <a:rPr lang="en-GB" kern="0" dirty="0" smtClean="0"/>
              <a:t>Secure a job in R&amp;D in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11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814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895947"/>
            <a:ext cx="9124950" cy="298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 for your attention!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12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108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7848"/>
            <a:ext cx="8229600" cy="1143000"/>
          </a:xfrm>
        </p:spPr>
        <p:txBody>
          <a:bodyPr/>
          <a:lstStyle/>
          <a:p>
            <a:r>
              <a:rPr lang="en-GB" dirty="0" smtClean="0"/>
              <a:t>Personal background</a:t>
            </a:r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121" y="1700808"/>
            <a:ext cx="8521399" cy="403244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990359"/>
            <a:ext cx="366633" cy="366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48" y="4077072"/>
            <a:ext cx="546337" cy="35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35" y="4239146"/>
            <a:ext cx="809836" cy="32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88" y="3501008"/>
            <a:ext cx="861872" cy="344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87" y="4725144"/>
            <a:ext cx="845037" cy="307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765542" y="2782669"/>
            <a:ext cx="243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Master of Science 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Engineering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3969" y="38610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Master of Science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in Engineering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4636084"/>
            <a:ext cx="35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Placement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paper in Nature Materials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6699" y="5029452"/>
            <a:ext cx="35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9900"/>
                </a:solidFill>
              </a:rPr>
              <a:t>PROMIS secondment</a:t>
            </a:r>
          </a:p>
          <a:p>
            <a:r>
              <a:rPr lang="en-GB" b="1" dirty="0" smtClean="0">
                <a:solidFill>
                  <a:srgbClr val="FF9900"/>
                </a:solidFill>
              </a:rPr>
              <a:t>Trans. Electron Microscopy</a:t>
            </a:r>
            <a:endParaRPr lang="en-GB" b="1" dirty="0">
              <a:solidFill>
                <a:srgbClr val="FF99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4879804" y="3356992"/>
            <a:ext cx="265111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4355976" y="4437112"/>
            <a:ext cx="284486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958849" y="4239146"/>
            <a:ext cx="0" cy="9180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653211" y="4687832"/>
            <a:ext cx="0" cy="9180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2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6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Objectives</a:t>
            </a:r>
            <a:r>
              <a:rPr lang="en-GB" dirty="0" smtClean="0"/>
              <a:t>: Development of new tools regarding security (X-ray, cryptography)</a:t>
            </a:r>
          </a:p>
          <a:p>
            <a:pPr marL="0" indent="0">
              <a:buNone/>
            </a:pPr>
            <a:endParaRPr lang="en-GB" sz="1400" u="sng" dirty="0"/>
          </a:p>
          <a:p>
            <a:pPr marL="0" indent="0">
              <a:buNone/>
            </a:pPr>
            <a:r>
              <a:rPr lang="en-GB" u="sng" dirty="0" smtClean="0"/>
              <a:t>Collaborating partners</a:t>
            </a:r>
            <a:r>
              <a:rPr lang="en-GB" dirty="0" smtClean="0"/>
              <a:t>: </a:t>
            </a:r>
          </a:p>
          <a:p>
            <a:pPr marL="0" indent="0">
              <a:buNone/>
            </a:pPr>
            <a:r>
              <a:rPr lang="en-GB" dirty="0" smtClean="0"/>
              <a:t>University of Sheffield, Tyndall, </a:t>
            </a:r>
          </a:p>
          <a:p>
            <a:pPr marL="0" indent="0">
              <a:buNone/>
            </a:pPr>
            <a:r>
              <a:rPr lang="en-GB" dirty="0" err="1" smtClean="0"/>
              <a:t>Sgenia</a:t>
            </a:r>
            <a:r>
              <a:rPr lang="en-GB" dirty="0" smtClean="0"/>
              <a:t>, </a:t>
            </a:r>
            <a:r>
              <a:rPr lang="en-GB" dirty="0" err="1" smtClean="0"/>
              <a:t>IDQuantique</a:t>
            </a:r>
            <a:endParaRPr lang="en-GB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GB" b="1" dirty="0" smtClean="0"/>
              <a:t>ESR 8</a:t>
            </a:r>
            <a:r>
              <a:rPr lang="en-GB" dirty="0" smtClean="0"/>
              <a:t>: </a:t>
            </a:r>
            <a:r>
              <a:rPr lang="en-GB" u="sng" dirty="0" smtClean="0"/>
              <a:t>Expected outcome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High resolution shallow pixel </a:t>
            </a:r>
          </a:p>
          <a:p>
            <a:pPr marL="0" indent="0">
              <a:buNone/>
            </a:pPr>
            <a:r>
              <a:rPr lang="en-GB" dirty="0" smtClean="0"/>
              <a:t>APD X-ray detectors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619" y="2276872"/>
            <a:ext cx="2778821" cy="3263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dirty="0" smtClean="0"/>
              <a:t>WP2: Materials for security</a:t>
            </a:r>
            <a:endParaRPr lang="en-GB" dirty="0"/>
          </a:p>
        </p:txBody>
      </p:sp>
      <p:pic>
        <p:nvPicPr>
          <p:cNvPr id="13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7"/>
          <a:stretch/>
        </p:blipFill>
        <p:spPr bwMode="auto">
          <a:xfrm>
            <a:off x="457200" y="3933056"/>
            <a:ext cx="1236599" cy="4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46052"/>
            <a:ext cx="1300783" cy="507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61048"/>
            <a:ext cx="1187287" cy="57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08" y="3903166"/>
            <a:ext cx="930758" cy="475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3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654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dirty="0" smtClean="0"/>
              <a:t>Background on X-ray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14186"/>
            <a:ext cx="8229600" cy="19225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Airport and border security, quality control of materials in industry…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84629"/>
            <a:ext cx="2494595" cy="1912523"/>
          </a:xfrm>
          <a:prstGeom prst="rect">
            <a:avLst/>
          </a:prstGeom>
        </p:spPr>
      </p:pic>
      <p:pic>
        <p:nvPicPr>
          <p:cNvPr id="1026" name="Picture 2" descr="http://www.kappa.de/data/articles/4abc97af30b210f8911f0c6107fe2f6d/6d32b39a4c0e1140da49632a1ba62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2" y="3053126"/>
            <a:ext cx="1586880" cy="15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4962872"/>
            <a:ext cx="8229600" cy="770384"/>
          </a:xfrm>
          <a:prstGeom prst="rect">
            <a:avLst/>
          </a:prstGeom>
        </p:spPr>
        <p:txBody>
          <a:bodyPr/>
          <a:lstStyle>
            <a:lvl1pPr indent="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rgbClr val="091860"/>
                </a:solidFill>
              </a:defRPr>
            </a:lvl1pPr>
            <a:lvl2pPr marL="742950" indent="-285750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</a:defRPr>
            </a:lvl2pPr>
            <a:lvl3pPr marL="1143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</a:defRPr>
            </a:lvl3pPr>
            <a:lvl4pPr marL="1600200" indent="-228600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</a:defRPr>
            </a:lvl4pPr>
            <a:lvl5pPr marL="20574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</a:defRPr>
            </a:lvl9pPr>
          </a:lstStyle>
          <a:p>
            <a:r>
              <a:rPr lang="en-GB" dirty="0"/>
              <a:t>Need for faster, more reliable, cheaper </a:t>
            </a:r>
            <a:r>
              <a:rPr lang="en-GB" dirty="0" smtClean="0"/>
              <a:t>devices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4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331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en-GB" dirty="0" smtClean="0"/>
              <a:t>Experimental techniques -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84" y="1844824"/>
            <a:ext cx="8484604" cy="4320480"/>
          </a:xfrm>
        </p:spPr>
        <p:txBody>
          <a:bodyPr/>
          <a:lstStyle/>
          <a:p>
            <a:r>
              <a:rPr lang="en-GB" dirty="0" smtClean="0"/>
              <a:t>Using APD as X-ray detector =&gt; internal gain, lower noise</a:t>
            </a:r>
            <a:endParaRPr lang="en-GB" dirty="0"/>
          </a:p>
          <a:p>
            <a:pPr marL="0" indent="0">
              <a:buNone/>
            </a:pPr>
            <a:endParaRPr lang="en-GB" sz="1050" dirty="0"/>
          </a:p>
          <a:p>
            <a:r>
              <a:rPr lang="en-GB" dirty="0" smtClean="0"/>
              <a:t>Novel </a:t>
            </a:r>
            <a:r>
              <a:rPr lang="en-GB" dirty="0" err="1" smtClean="0"/>
              <a:t>InGaAs</a:t>
            </a:r>
            <a:r>
              <a:rPr lang="en-GB" dirty="0" smtClean="0"/>
              <a:t>/Al(Ga)</a:t>
            </a:r>
            <a:r>
              <a:rPr lang="en-GB" dirty="0" err="1" smtClean="0"/>
              <a:t>AsSb</a:t>
            </a:r>
            <a:r>
              <a:rPr lang="en-GB" dirty="0" smtClean="0"/>
              <a:t> </a:t>
            </a:r>
            <a:r>
              <a:rPr lang="en-GB" dirty="0"/>
              <a:t>combination for X-ray detection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Samples grown by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Device fabrication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34" y="4206790"/>
            <a:ext cx="2104139" cy="1742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08" y="4334549"/>
            <a:ext cx="2469940" cy="156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35" y="3294565"/>
            <a:ext cx="3979278" cy="5741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5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955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62472"/>
            <a:ext cx="9036496" cy="522312"/>
          </a:xfrm>
        </p:spPr>
        <p:txBody>
          <a:bodyPr/>
          <a:lstStyle/>
          <a:p>
            <a:r>
              <a:rPr lang="en-GB" sz="2600" dirty="0" smtClean="0"/>
              <a:t>Experimental techniques – Electrical characterisation</a:t>
            </a:r>
            <a:endParaRPr lang="en-GB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60849"/>
            <a:ext cx="4752528" cy="1560408"/>
          </a:xfrm>
        </p:spPr>
      </p:pic>
      <p:sp>
        <p:nvSpPr>
          <p:cNvPr id="5" name="TextBox 4"/>
          <p:cNvSpPr txBox="1"/>
          <p:nvPr/>
        </p:nvSpPr>
        <p:spPr>
          <a:xfrm>
            <a:off x="611560" y="15567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Current-Voltage measurements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09"/>
          <a:stretch/>
        </p:blipFill>
        <p:spPr>
          <a:xfrm>
            <a:off x="155011" y="4182139"/>
            <a:ext cx="3940580" cy="1911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Capacitance-Voltage measurements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860032" y="2564904"/>
            <a:ext cx="720080" cy="288032"/>
          </a:xfrm>
          <a:prstGeom prst="rightArrow">
            <a:avLst>
              <a:gd name="adj1" fmla="val 50000"/>
              <a:gd name="adj2" fmla="val 75840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860032" y="5085184"/>
            <a:ext cx="720080" cy="288032"/>
          </a:xfrm>
          <a:prstGeom prst="rightArrow">
            <a:avLst>
              <a:gd name="adj1" fmla="val 50000"/>
              <a:gd name="adj2" fmla="val 75840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13784" y="1916832"/>
            <a:ext cx="3538736" cy="13967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  <a:latin typeface="+mn-lt"/>
                <a:ea typeface="+mn-e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  <a:latin typeface="+mn-lt"/>
                <a:ea typeface="+mn-e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  <a:latin typeface="+mn-lt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kern="0" dirty="0" smtClean="0"/>
              <a:t>Material quality</a:t>
            </a:r>
          </a:p>
          <a:p>
            <a:pPr marL="0" indent="0">
              <a:buFont typeface="Arial" pitchFamily="34" charset="0"/>
              <a:buNone/>
            </a:pPr>
            <a:r>
              <a:rPr lang="en-GB" kern="0" dirty="0" smtClean="0"/>
              <a:t>Leakage mechanisms</a:t>
            </a:r>
          </a:p>
          <a:p>
            <a:pPr marL="0" indent="0">
              <a:buFont typeface="Arial" pitchFamily="34" charset="0"/>
              <a:buNone/>
            </a:pPr>
            <a:r>
              <a:rPr lang="en-GB" kern="0" dirty="0" smtClean="0"/>
              <a:t>Dark current level</a:t>
            </a:r>
          </a:p>
          <a:p>
            <a:pPr marL="0" indent="0">
              <a:buFont typeface="Arial" pitchFamily="34" charset="0"/>
              <a:buNone/>
            </a:pPr>
            <a:endParaRPr lang="en-GB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13784" y="4768552"/>
            <a:ext cx="3538736" cy="13967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  <a:latin typeface="+mn-lt"/>
                <a:ea typeface="+mn-e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  <a:latin typeface="+mn-lt"/>
                <a:ea typeface="+mn-e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  <a:latin typeface="+mn-lt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kern="0" dirty="0" smtClean="0"/>
              <a:t>Electric field profile</a:t>
            </a:r>
          </a:p>
          <a:p>
            <a:pPr marL="0" indent="0">
              <a:buFont typeface="Arial" pitchFamily="34" charset="0"/>
              <a:buNone/>
            </a:pPr>
            <a:r>
              <a:rPr lang="en-GB" kern="0" dirty="0" smtClean="0"/>
              <a:t>Doping levels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6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6992"/>
            <a:ext cx="2116409" cy="13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17848"/>
            <a:ext cx="9036496" cy="1143000"/>
          </a:xfrm>
        </p:spPr>
        <p:txBody>
          <a:bodyPr/>
          <a:lstStyle/>
          <a:p>
            <a:r>
              <a:rPr lang="en-GB" sz="2800" dirty="0"/>
              <a:t>Experimental </a:t>
            </a:r>
            <a:r>
              <a:rPr lang="en-GB" sz="2800" dirty="0" smtClean="0"/>
              <a:t>techniques – Material characterisation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" y="2107737"/>
            <a:ext cx="4046943" cy="376953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TEM images </a:t>
            </a:r>
            <a:r>
              <a:rPr lang="en-GB" dirty="0" smtClean="0"/>
              <a:t>in </a:t>
            </a:r>
          </a:p>
          <a:p>
            <a:pPr marL="0" indent="0">
              <a:buNone/>
            </a:pPr>
            <a:r>
              <a:rPr lang="en-GB" dirty="0" smtClean="0"/>
              <a:t>University of Cádiz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G</a:t>
            </a:r>
            <a:r>
              <a:rPr lang="en-GB" dirty="0" smtClean="0"/>
              <a:t>rowth </a:t>
            </a:r>
            <a:r>
              <a:rPr lang="en-GB" dirty="0"/>
              <a:t>of good quality materials, low defects, including in </a:t>
            </a:r>
            <a:r>
              <a:rPr lang="en-GB" dirty="0" err="1" smtClean="0"/>
              <a:t>AlGaAsSb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76" y="1484784"/>
            <a:ext cx="5012836" cy="4982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8974" y="2535287"/>
            <a:ext cx="35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Al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0.85</a:t>
            </a:r>
            <a:r>
              <a:rPr lang="en-GB" sz="2400" b="1" dirty="0" smtClean="0">
                <a:solidFill>
                  <a:schemeClr val="bg1"/>
                </a:solidFill>
              </a:rPr>
              <a:t>Ga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0.15</a:t>
            </a:r>
            <a:r>
              <a:rPr lang="en-GB" sz="2400" b="1" dirty="0" smtClean="0">
                <a:solidFill>
                  <a:schemeClr val="bg1"/>
                </a:solidFill>
              </a:rPr>
              <a:t>As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0.56</a:t>
            </a:r>
            <a:r>
              <a:rPr lang="en-GB" sz="2400" b="1" dirty="0" smtClean="0">
                <a:solidFill>
                  <a:schemeClr val="bg1"/>
                </a:solidFill>
              </a:rPr>
              <a:t>Sb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0.44</a:t>
            </a:r>
            <a:endParaRPr lang="en-GB" sz="28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78425">
            <a:off x="4034700" y="3891961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Grading layers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4869160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In</a:t>
            </a:r>
            <a:r>
              <a:rPr lang="en-GB" sz="2800" b="1" baseline="-25000" dirty="0" smtClean="0">
                <a:solidFill>
                  <a:srgbClr val="C00000"/>
                </a:solidFill>
              </a:rPr>
              <a:t>0.53</a:t>
            </a:r>
            <a:r>
              <a:rPr lang="en-GB" sz="2400" b="1" dirty="0" smtClean="0">
                <a:solidFill>
                  <a:srgbClr val="C00000"/>
                </a:solidFill>
              </a:rPr>
              <a:t>Ga</a:t>
            </a:r>
            <a:r>
              <a:rPr lang="en-GB" sz="2800" b="1" baseline="-25000" dirty="0" smtClean="0">
                <a:solidFill>
                  <a:srgbClr val="C00000"/>
                </a:solidFill>
              </a:rPr>
              <a:t>0.47</a:t>
            </a:r>
            <a:r>
              <a:rPr lang="en-GB" sz="2400" b="1" dirty="0" smtClean="0">
                <a:solidFill>
                  <a:srgbClr val="C00000"/>
                </a:solidFill>
              </a:rPr>
              <a:t>As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5724930"/>
            <a:ext cx="193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Sample preparation </a:t>
            </a:r>
          </a:p>
          <a:p>
            <a:r>
              <a:rPr lang="en-GB" sz="1400" dirty="0">
                <a:solidFill>
                  <a:schemeClr val="bg1"/>
                </a:solidFill>
              </a:rPr>
              <a:t>and imaging by </a:t>
            </a:r>
          </a:p>
          <a:p>
            <a:r>
              <a:rPr lang="en-GB" sz="1400" dirty="0">
                <a:solidFill>
                  <a:schemeClr val="bg1"/>
                </a:solidFill>
              </a:rPr>
              <a:t>F.J. Delgado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7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931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en-GB" dirty="0"/>
              <a:t>Experimental </a:t>
            </a:r>
            <a:r>
              <a:rPr lang="en-GB" dirty="0" smtClean="0"/>
              <a:t>techniques 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302085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Achievements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smtClean="0"/>
              <a:t>good quality materials, working low gain photodiodes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18456" y="271730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/>
              <a:t>Problems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275836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Solutions</a:t>
            </a:r>
            <a:endParaRPr lang="en-GB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5905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91860"/>
                </a:solidFill>
              </a:rPr>
              <a:t>Doping </a:t>
            </a:r>
            <a:r>
              <a:rPr lang="en-GB" sz="2400" dirty="0" smtClean="0">
                <a:solidFill>
                  <a:srgbClr val="091860"/>
                </a:solidFill>
              </a:rPr>
              <a:t>controllability</a:t>
            </a:r>
            <a:endParaRPr lang="en-GB" sz="2400" dirty="0">
              <a:solidFill>
                <a:srgbClr val="0918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3380799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91860"/>
                </a:solidFill>
              </a:rPr>
              <a:t>Continue growth and electrical characterisation loop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475824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91860"/>
                </a:solidFill>
              </a:rPr>
              <a:t>Oxidation leading to high dark currents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3779912" y="3620213"/>
            <a:ext cx="720080" cy="288032"/>
          </a:xfrm>
          <a:prstGeom prst="rightArrow">
            <a:avLst>
              <a:gd name="adj1" fmla="val 50000"/>
              <a:gd name="adj2" fmla="val 75840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779912" y="5130561"/>
            <a:ext cx="720080" cy="288032"/>
          </a:xfrm>
          <a:prstGeom prst="rightArrow">
            <a:avLst>
              <a:gd name="adj1" fmla="val 50000"/>
              <a:gd name="adj2" fmla="val 75840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8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81" y="5483193"/>
            <a:ext cx="2146085" cy="1340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2040" y="475824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91860"/>
                </a:solidFill>
              </a:rPr>
              <a:t>Investigate planar structures</a:t>
            </a:r>
          </a:p>
        </p:txBody>
      </p:sp>
    </p:spTree>
    <p:extLst>
      <p:ext uri="{BB962C8B-B14F-4D97-AF65-F5344CB8AC3E}">
        <p14:creationId xmlns:p14="http://schemas.microsoft.com/office/powerpoint/2010/main" val="5205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Skills acquired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53" y="2083028"/>
            <a:ext cx="8229600" cy="33621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Clean room fabrication techniques</a:t>
            </a:r>
          </a:p>
          <a:p>
            <a:endParaRPr lang="en-GB" sz="2800" dirty="0" smtClean="0"/>
          </a:p>
          <a:p>
            <a:r>
              <a:rPr lang="en-GB" sz="2800" dirty="0" smtClean="0"/>
              <a:t>Electrical characterisation of devices</a:t>
            </a:r>
          </a:p>
          <a:p>
            <a:endParaRPr lang="en-GB" sz="2800" dirty="0" smtClean="0"/>
          </a:p>
          <a:p>
            <a:r>
              <a:rPr lang="en-GB" sz="2800" dirty="0" smtClean="0"/>
              <a:t>TEM techniques and sample preparation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90C6-39D6-40A8-9680-9BEB64B26439}" type="slidenum">
              <a:rPr lang="en-GB" smtClean="0"/>
              <a:pPr/>
              <a:t>9</a:t>
            </a:fld>
            <a:r>
              <a:rPr lang="en-GB" smtClean="0"/>
              <a:t>/12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Lucas Pinel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48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PHET Theme">
  <a:themeElements>
    <a:clrScheme name="1_PROPHET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OPHET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1_PROPHET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PROMIS Template</Template>
  <TotalTime>3104</TotalTime>
  <Words>359</Words>
  <Application>Microsoft Office PowerPoint</Application>
  <PresentationFormat>On-screen Show (4:3)</PresentationFormat>
  <Paragraphs>110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Lucida Grande</vt:lpstr>
      <vt:lpstr>Times New Roman</vt:lpstr>
      <vt:lpstr>1_PROPHET Theme</vt:lpstr>
      <vt:lpstr>Custom Design</vt:lpstr>
      <vt:lpstr>APDs with ultra-thin avalanche region for sensitive X-ray detection</vt:lpstr>
      <vt:lpstr>Personal background</vt:lpstr>
      <vt:lpstr>WP2: Materials for security</vt:lpstr>
      <vt:lpstr>Background on X-ray security</vt:lpstr>
      <vt:lpstr>Experimental techniques - Introduction</vt:lpstr>
      <vt:lpstr>Experimental techniques – Electrical characterisation</vt:lpstr>
      <vt:lpstr>Experimental techniques – Material characterisation</vt:lpstr>
      <vt:lpstr>Experimental techniques - Summary</vt:lpstr>
      <vt:lpstr>Skills acquired</vt:lpstr>
      <vt:lpstr>Output within PROMIS</vt:lpstr>
      <vt:lpstr>Future work and aspiration</vt:lpstr>
      <vt:lpstr>Thank you for your attention! 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Lucas Pinel</cp:lastModifiedBy>
  <cp:revision>151</cp:revision>
  <dcterms:created xsi:type="dcterms:W3CDTF">2016-11-02T11:28:39Z</dcterms:created>
  <dcterms:modified xsi:type="dcterms:W3CDTF">2016-12-05T16:04:16Z</dcterms:modified>
</cp:coreProperties>
</file>